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0" r:id="rId3"/>
    <p:sldId id="259" r:id="rId4"/>
    <p:sldId id="285" r:id="rId5"/>
    <p:sldId id="263" r:id="rId6"/>
    <p:sldId id="264" r:id="rId7"/>
    <p:sldId id="265" r:id="rId8"/>
    <p:sldId id="266" r:id="rId9"/>
    <p:sldId id="281" r:id="rId10"/>
    <p:sldId id="286" r:id="rId11"/>
    <p:sldId id="283" r:id="rId12"/>
    <p:sldId id="282" r:id="rId13"/>
    <p:sldId id="287" r:id="rId14"/>
    <p:sldId id="284" r:id="rId15"/>
    <p:sldId id="288" r:id="rId16"/>
    <p:sldId id="292" r:id="rId17"/>
    <p:sldId id="29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6DE"/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1BB3-2831-4F64-A1A9-409D8250CD7B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E26EB-F441-45EA-B28E-F3D8DB3C48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4939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E26EB-F441-45EA-B28E-F3D8DB3C48C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1695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brary.ru/item.asp?id=27176447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yberleninka.ru/article/n/hudozhestvenno-esteticheskoe-vospitanie-rebenka-doshkolnogo-vozrasta-v-protsesse-oznakomleniya-s-proizvedeniyami-hudozhestvennoy-1" TargetMode="External"/><Relationship Id="rId4" Type="http://schemas.openxmlformats.org/officeDocument/2006/relationships/hyperlink" Target="http://psylib.org.ua/books/_gadam01.ht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2020-11-14-13-32-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214290"/>
            <a:ext cx="7572428" cy="63579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0166" y="1357298"/>
            <a:ext cx="7142566" cy="24314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Представление опыта работы по теме:</a:t>
            </a:r>
          </a:p>
          <a:p>
            <a:pPr algn="ctr"/>
            <a:r>
              <a:rPr lang="ru-RU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«Художественная литература как средство эстетического развития детей младшего возраста»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Monotype Corsiva" pitchFamily="66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9124" y="4214818"/>
            <a:ext cx="4286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Подготовил воспитатель:</a:t>
            </a:r>
          </a:p>
          <a:p>
            <a:pPr algn="r">
              <a:lnSpc>
                <a:spcPct val="120000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Кожемякина Людмила </a:t>
            </a:r>
          </a:p>
          <a:p>
            <a:pPr algn="r">
              <a:lnSpc>
                <a:spcPct val="120000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Михайловна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85918" y="285728"/>
            <a:ext cx="6929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униципальное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бюджетное дошкольное образовательное учреждение детский сад «Сказка»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img0.jpg"/>
          <p:cNvPicPr>
            <a:picLocks noChangeAspect="1"/>
          </p:cNvPicPr>
          <p:nvPr/>
        </p:nvPicPr>
        <p:blipFill>
          <a:blip r:embed="rId4" cstate="print"/>
          <a:srcRect l="7812" r="10937" b="3125"/>
          <a:stretch>
            <a:fillRect/>
          </a:stretch>
        </p:blipFill>
        <p:spPr>
          <a:xfrm>
            <a:off x="1571604" y="3643314"/>
            <a:ext cx="328614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4643438" y="6143644"/>
            <a:ext cx="1571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2020 год</a:t>
            </a:r>
            <a:endParaRPr lang="ru-RU" sz="2200" dirty="0"/>
          </a:p>
        </p:txBody>
      </p:sp>
    </p:spTree>
    <p:extLst>
      <p:ext uri="{BB962C8B-B14F-4D97-AF65-F5344CB8AC3E}">
        <p14:creationId xmlns="" xmlns:p14="http://schemas.microsoft.com/office/powerpoint/2010/main" val="48465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4480" y="571480"/>
            <a:ext cx="550072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92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Актуальность</a:t>
            </a:r>
            <a:endParaRPr lang="ru-RU" sz="4400" dirty="0" smtClean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92000"/>
                  </a:schemeClr>
                </a:glow>
              </a:effectLst>
              <a:latin typeface="Monotype Corsiva" pitchFamily="66" charset="0"/>
              <a:cs typeface="Arial" panose="020B06040202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42976" y="1428736"/>
            <a:ext cx="72152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+mj-lt"/>
                <a:cs typeface="Aparajita" pitchFamily="34" charset="0"/>
              </a:rPr>
              <a:t>Художественная литература сопровождает человека </a:t>
            </a:r>
          </a:p>
          <a:p>
            <a:pPr algn="ctr"/>
            <a:r>
              <a:rPr lang="ru-RU" sz="2200" dirty="0" smtClean="0">
                <a:latin typeface="+mj-lt"/>
                <a:cs typeface="Aparajita" pitchFamily="34" charset="0"/>
              </a:rPr>
              <a:t>с первых лет его жизни. </a:t>
            </a:r>
          </a:p>
          <a:p>
            <a:pPr algn="ctr"/>
            <a:r>
              <a:rPr lang="ru-RU" sz="2200" dirty="0" smtClean="0">
                <a:latin typeface="+mj-lt"/>
                <a:cs typeface="Aparajita" pitchFamily="34" charset="0"/>
              </a:rPr>
              <a:t>И в дошкольном детстве закладывается фундамент, </a:t>
            </a:r>
          </a:p>
          <a:p>
            <a:pPr algn="ctr"/>
            <a:r>
              <a:rPr lang="ru-RU" sz="2200" dirty="0" smtClean="0">
                <a:latin typeface="+mj-lt"/>
                <a:cs typeface="Aparajita" pitchFamily="34" charset="0"/>
              </a:rPr>
              <a:t>на который будет опираться всё последующее знакомство </a:t>
            </a:r>
          </a:p>
          <a:p>
            <a:pPr algn="ctr"/>
            <a:r>
              <a:rPr lang="ru-RU" sz="2200" dirty="0" smtClean="0">
                <a:latin typeface="+mj-lt"/>
                <a:cs typeface="Aparajita" pitchFamily="34" charset="0"/>
              </a:rPr>
              <a:t>с огромным литературным наследием.</a:t>
            </a:r>
          </a:p>
          <a:p>
            <a:pPr algn="ctr"/>
            <a:endParaRPr lang="ru-RU" dirty="0"/>
          </a:p>
        </p:txBody>
      </p:sp>
      <p:pic>
        <p:nvPicPr>
          <p:cNvPr id="6" name="Рисунок 5" descr="5d4ejFYdQxM.jpg"/>
          <p:cNvPicPr>
            <a:picLocks noChangeAspect="1"/>
          </p:cNvPicPr>
          <p:nvPr/>
        </p:nvPicPr>
        <p:blipFill>
          <a:blip r:embed="rId3" cstate="print"/>
          <a:srcRect t="8333" b="9375"/>
          <a:stretch>
            <a:fillRect/>
          </a:stretch>
        </p:blipFill>
        <p:spPr>
          <a:xfrm rot="21111601">
            <a:off x="587224" y="3176175"/>
            <a:ext cx="1641921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qcdkX7jxY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3429000"/>
            <a:ext cx="1814516" cy="2447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jWw2pMcXqz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3429000"/>
            <a:ext cx="1714512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z9wrtTlr9C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837053">
            <a:off x="6762372" y="3297802"/>
            <a:ext cx="1571896" cy="2364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20-11-14-13-16-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388" y="2500306"/>
            <a:ext cx="61436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</a:pPr>
            <a:endParaRPr lang="ru-RU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214414" y="214290"/>
            <a:ext cx="6929486" cy="171451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00166" y="500042"/>
            <a:ext cx="6500858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tx2"/>
                </a:solidFill>
                <a:latin typeface="Monotype Corsiva" pitchFamily="66" charset="0"/>
              </a:rPr>
              <a:t>Цель работы:</a:t>
            </a:r>
          </a:p>
          <a:p>
            <a:r>
              <a:rPr lang="ru-RU" sz="2200" dirty="0" smtClean="0">
                <a:solidFill>
                  <a:schemeClr val="tx2"/>
                </a:solidFill>
              </a:rPr>
              <a:t>Изучение влияния художественной литературы на эстетическое развитие детей младшего возраста</a:t>
            </a: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857488" y="2214554"/>
            <a:ext cx="3143272" cy="785818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357554" y="2214554"/>
            <a:ext cx="192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Monotype Corsiva" pitchFamily="66" charset="0"/>
              </a:rPr>
              <a:t>Задачи:</a:t>
            </a:r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4179091" y="1750207"/>
            <a:ext cx="500066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857356" y="3214686"/>
            <a:ext cx="5857916" cy="7143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857356" y="4214818"/>
            <a:ext cx="5715040" cy="7143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857356" y="5143512"/>
            <a:ext cx="5857916" cy="857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857356" y="3143248"/>
            <a:ext cx="5286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проанализировать методическую литературу по данной теме;</a:t>
            </a: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857356" y="4214818"/>
            <a:ext cx="5214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повысить собственный уровень знаний путём изучения необходимой литературы;</a:t>
            </a: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857356" y="5143512"/>
            <a:ext cx="585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создать условия для эстетического развития 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пополнения предметно-развивающей среды.</a:t>
            </a:r>
            <a:endParaRPr lang="ru-RU" dirty="0"/>
          </a:p>
        </p:txBody>
      </p:sp>
      <p:sp>
        <p:nvSpPr>
          <p:cNvPr id="21" name="Выгнутая влево стрелка 20"/>
          <p:cNvSpPr/>
          <p:nvPr/>
        </p:nvSpPr>
        <p:spPr>
          <a:xfrm>
            <a:off x="928662" y="3571876"/>
            <a:ext cx="928694" cy="107157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лево стрелка 21"/>
          <p:cNvSpPr/>
          <p:nvPr/>
        </p:nvSpPr>
        <p:spPr>
          <a:xfrm>
            <a:off x="928662" y="4643446"/>
            <a:ext cx="928694" cy="107157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3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2" y="785794"/>
            <a:ext cx="692948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Алиева К.И. Чтение художественной литературы как средство развития речи детей младшего школьного возраста / К.И. Алиева Педагогический опыт: теория, методика, практика. – 2016г.  - №4. – С. 219-221 // URL: </a:t>
            </a:r>
            <a:r>
              <a:rPr lang="ru-RU" u="sng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https://elibrary.ru/item.asp?id=27176447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Кусова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М.Л. Художественно-эстетическое воспитание ребенка дошкольного возраста в процессе ознакомления с произведениями художественной литературы и фольклора. - 2018 год // – URL:</a:t>
            </a:r>
            <a:r>
              <a:rPr lang="ru-RU" u="sng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u="sng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https://cyberleninka.ru/article/n/hudozhestvenno-esteticheskoe-vospitanie-rebenka-doshkolnogo-vozrasta-v-protsesse-oznakomleniya-s-proizvedeniyami-hudozhestvennoy-1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Ушакова О. С. Знакомим дошкольников с литературой : конспекты занятий / О. С. Ушакова, Н. В.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Гавриш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М. : ТЦ Сфера, 2015. – 214 с.</a:t>
            </a:r>
          </a:p>
          <a:p>
            <a:pPr marL="342900" indent="-342900" fontAlgn="t">
              <a:spcAft>
                <a:spcPts val="600"/>
              </a:spcAft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Художественное творчество и ребенок: монография сада / Под ред. Н. А. Ветлугиной. М.: Педагогика, 1972. – 286 с.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1072" y="21429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tx2"/>
                </a:solidFill>
                <a:effectLst>
                  <a:glow rad="228600">
                    <a:schemeClr val="bg1">
                      <a:alpha val="76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Роль художественной литературы </a:t>
            </a:r>
            <a:endParaRPr lang="ru-RU" sz="3500" b="1" dirty="0" smtClean="0">
              <a:solidFill>
                <a:schemeClr val="tx2"/>
              </a:solidFill>
              <a:effectLst>
                <a:glow rad="228600">
                  <a:schemeClr val="bg1">
                    <a:alpha val="76000"/>
                  </a:schemeClr>
                </a:glow>
              </a:effectLst>
              <a:latin typeface="Monotype Corsiva" pitchFamily="66" charset="0"/>
              <a:cs typeface="Arial" panose="020B0604020202020204" pitchFamily="34" charset="0"/>
            </a:endParaRPr>
          </a:p>
          <a:p>
            <a:pPr algn="ctr"/>
            <a:r>
              <a:rPr lang="ru-RU" sz="3500" b="1" dirty="0" smtClean="0">
                <a:solidFill>
                  <a:schemeClr val="tx2"/>
                </a:solidFill>
                <a:effectLst>
                  <a:glow rad="228600">
                    <a:schemeClr val="bg1">
                      <a:alpha val="76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в развитии </a:t>
            </a:r>
            <a:r>
              <a:rPr lang="ru-RU" sz="3500" b="1" dirty="0">
                <a:solidFill>
                  <a:schemeClr val="tx2"/>
                </a:solidFill>
                <a:effectLst>
                  <a:glow rad="228600">
                    <a:schemeClr val="bg1">
                      <a:alpha val="76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детей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1428736"/>
            <a:ext cx="6072230" cy="10001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8596" y="1357298"/>
            <a:ext cx="5857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Художественная литература оказывает влияние на умственное и эстетическое развитие ребенка. Велика ее роль и в развитии речи дошкольника.</a:t>
            </a:r>
          </a:p>
          <a:p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2714620"/>
            <a:ext cx="6643734" cy="16430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14348" y="278605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Художественная литература открывает и объясняет ребенку жизнь общества и природы, мир человеческих чувств и взаимоотношений. Она развивает мышление и воображение ребенка, обогащает его эмоции, дает прекрасные образцы русского литературного языка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00166" y="4643446"/>
            <a:ext cx="6715172" cy="1714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571604" y="4714884"/>
            <a:ext cx="66437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Огромно ее воспитательное, познавательное и эстетическое значение, так как, расширяя знания ребенка об окружающем мире, она воздействует на личность малыша, развивает малыша, развивает умение тонко чувствовать форму и ритмы родного языка.</a:t>
            </a:r>
          </a:p>
          <a:p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5500694" y="2071678"/>
            <a:ext cx="1214446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357950" y="4071942"/>
            <a:ext cx="128588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3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5000636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effectLst>
                  <a:glow rad="228600">
                    <a:schemeClr val="bg1">
                      <a:alpha val="83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Литературное произведение выступает перед ребенком в единстве содержания </a:t>
            </a:r>
            <a:endParaRPr lang="ru-RU" sz="2400" b="1" dirty="0" smtClean="0">
              <a:solidFill>
                <a:schemeClr val="tx2"/>
              </a:solidFill>
              <a:effectLst>
                <a:glow rad="228600">
                  <a:schemeClr val="bg1">
                    <a:alpha val="83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effectLst>
                  <a:glow rad="228600">
                    <a:schemeClr val="bg1">
                      <a:alpha val="83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>
                <a:solidFill>
                  <a:schemeClr val="tx2"/>
                </a:solidFill>
                <a:effectLst>
                  <a:glow rad="228600">
                    <a:schemeClr val="bg1">
                      <a:alpha val="83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художественной формы.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3" y="642918"/>
            <a:ext cx="5786479" cy="42098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83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7016" y="285728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effectLst>
                  <a:glow rad="228600">
                    <a:schemeClr val="bg1">
                      <a:alpha val="93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Знакомство с </a:t>
            </a:r>
            <a:r>
              <a:rPr lang="ru-RU" sz="3600" b="1" dirty="0">
                <a:solidFill>
                  <a:schemeClr val="tx2"/>
                </a:solidFill>
                <a:effectLst>
                  <a:glow rad="228600">
                    <a:schemeClr val="bg1">
                      <a:alpha val="93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художественной </a:t>
            </a:r>
            <a:r>
              <a:rPr lang="ru-RU" sz="3600" b="1" dirty="0" smtClean="0">
                <a:solidFill>
                  <a:schemeClr val="tx2"/>
                </a:solidFill>
                <a:effectLst>
                  <a:glow rad="228600">
                    <a:schemeClr val="bg1">
                      <a:alpha val="93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литературой </a:t>
            </a:r>
          </a:p>
          <a:p>
            <a:pPr algn="ctr"/>
            <a:r>
              <a:rPr lang="ru-RU" sz="3600" b="1" dirty="0" smtClean="0">
                <a:solidFill>
                  <a:schemeClr val="tx2"/>
                </a:solidFill>
                <a:effectLst>
                  <a:glow rad="228600">
                    <a:schemeClr val="bg1">
                      <a:alpha val="93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в младшей группе</a:t>
            </a:r>
            <a:endParaRPr lang="ru-RU" sz="3600" b="1" dirty="0">
              <a:solidFill>
                <a:schemeClr val="tx2"/>
              </a:solidFill>
              <a:effectLst>
                <a:glow rad="228600">
                  <a:schemeClr val="bg1">
                    <a:alpha val="93000"/>
                  </a:schemeClr>
                </a:glow>
              </a:effectLst>
              <a:latin typeface="Monotype Corsiva" pitchFamily="66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User\Desktop\Художественная литература как средство воспитания детей раннего возраста Кожемякина 2020\nXHkpUUejp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500174"/>
            <a:ext cx="4000528" cy="47863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tYprscJw1P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1500174"/>
            <a:ext cx="2071702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pcGBKxQdt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3929066"/>
            <a:ext cx="2000264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983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5008" y="357166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Методы </a:t>
            </a:r>
            <a:r>
              <a:rPr lang="ru-RU" sz="3600" b="1" dirty="0">
                <a:solidFill>
                  <a:schemeClr val="tx2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ознакомления </a:t>
            </a:r>
            <a:endParaRPr lang="ru-RU" sz="3600" b="1" dirty="0" smtClean="0">
              <a:solidFill>
                <a:schemeClr val="tx2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Monotype Corsiva" pitchFamily="66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tx2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с </a:t>
            </a:r>
            <a:r>
              <a:rPr lang="ru-RU" sz="3600" b="1" dirty="0">
                <a:solidFill>
                  <a:schemeClr val="tx2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Monotype Corsiva" pitchFamily="66" charset="0"/>
                <a:cs typeface="Arial" panose="020B0604020202020204" pitchFamily="34" charset="0"/>
              </a:rPr>
              <a:t>художественной литературой</a:t>
            </a:r>
            <a:endParaRPr lang="ru-RU" sz="3600" dirty="0">
              <a:solidFill>
                <a:schemeClr val="tx2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Monotype Corsiva" pitchFamily="66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P91120-1125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678" y="1592966"/>
            <a:ext cx="2714644" cy="33575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70C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P91120-1132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6050" y="3214686"/>
            <a:ext cx="3000396" cy="32147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70C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 descr="P91120-1134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72132" y="1714488"/>
            <a:ext cx="2786082" cy="33575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70C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983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5143504" y="2857496"/>
            <a:ext cx="3286148" cy="7858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43504" y="3929066"/>
            <a:ext cx="3500462" cy="714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3504" y="1857364"/>
            <a:ext cx="3286148" cy="714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2066" y="857232"/>
            <a:ext cx="3429024" cy="714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72132" y="2786058"/>
            <a:ext cx="25717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 smtClean="0"/>
              <a:t>выразительное чтение;</a:t>
            </a:r>
          </a:p>
          <a:p>
            <a:endParaRPr lang="ru-RU"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5072066" y="928670"/>
            <a:ext cx="371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600" dirty="0" smtClean="0"/>
              <a:t>беседа о прочитанном;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4071942"/>
            <a:ext cx="50006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повторное чтение;</a:t>
            </a:r>
            <a:endParaRPr lang="ru-RU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5429256" y="1714488"/>
            <a:ext cx="26432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 smtClean="0"/>
              <a:t>рассматривание иллюстраций;</a:t>
            </a:r>
          </a:p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43504" y="5000636"/>
            <a:ext cx="3357586" cy="714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500694" y="4929198"/>
            <a:ext cx="28575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600" dirty="0" smtClean="0"/>
              <a:t>объяснение незнакомых слов</a:t>
            </a:r>
          </a:p>
          <a:p>
            <a:endParaRPr lang="ru-RU" dirty="0"/>
          </a:p>
        </p:txBody>
      </p:sp>
      <p:pic>
        <p:nvPicPr>
          <p:cNvPr id="17" name="Рисунок 16" descr="I6Zsnre09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928670"/>
            <a:ext cx="4071966" cy="50720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P00316-1109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642918"/>
            <a:ext cx="2928958" cy="3643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P00327-1619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2357430"/>
            <a:ext cx="2857520" cy="37862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P00323-152052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2500306"/>
            <a:ext cx="2786082" cy="37862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20201113_122519.jpg"/>
          <p:cNvPicPr>
            <a:picLocks noChangeAspect="1"/>
          </p:cNvPicPr>
          <p:nvPr/>
        </p:nvPicPr>
        <p:blipFill>
          <a:blip r:embed="rId3" cstate="print"/>
          <a:srcRect t="6439" b="8424"/>
          <a:stretch>
            <a:fillRect/>
          </a:stretch>
        </p:blipFill>
        <p:spPr>
          <a:xfrm rot="10800000">
            <a:off x="785786" y="3500438"/>
            <a:ext cx="3441006" cy="300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20201113_123701.jpg"/>
          <p:cNvPicPr>
            <a:picLocks noChangeAspect="1"/>
          </p:cNvPicPr>
          <p:nvPr/>
        </p:nvPicPr>
        <p:blipFill>
          <a:blip r:embed="rId4" cstate="print"/>
          <a:srcRect l="4589" t="5043" r="4589" b="4933"/>
          <a:stretch>
            <a:fillRect/>
          </a:stretch>
        </p:blipFill>
        <p:spPr>
          <a:xfrm rot="5400000">
            <a:off x="5000743" y="3500325"/>
            <a:ext cx="3071834" cy="30720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P00116-181331.jpg"/>
          <p:cNvPicPr>
            <a:picLocks noChangeAspect="1"/>
          </p:cNvPicPr>
          <p:nvPr/>
        </p:nvPicPr>
        <p:blipFill>
          <a:blip r:embed="rId5" cstate="print"/>
          <a:srcRect t="14583" r="7812" b="10416"/>
          <a:stretch>
            <a:fillRect/>
          </a:stretch>
        </p:blipFill>
        <p:spPr>
          <a:xfrm>
            <a:off x="1928794" y="357166"/>
            <a:ext cx="528641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599"/>
          <a:stretch>
            <a:fillRect/>
          </a:stretch>
        </p:blipFill>
        <p:spPr bwMode="auto">
          <a:xfrm>
            <a:off x="1785918" y="357166"/>
            <a:ext cx="5740120" cy="3286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20201113_1227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2857488" y="3857628"/>
            <a:ext cx="3071834" cy="2643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20201113_095023.jpg"/>
          <p:cNvPicPr>
            <a:picLocks noChangeAspect="1"/>
          </p:cNvPicPr>
          <p:nvPr/>
        </p:nvPicPr>
        <p:blipFill>
          <a:blip r:embed="rId5" cstate="print"/>
          <a:srcRect r="9375" b="25000"/>
          <a:stretch>
            <a:fillRect/>
          </a:stretch>
        </p:blipFill>
        <p:spPr>
          <a:xfrm rot="11358808">
            <a:off x="5715008" y="3643314"/>
            <a:ext cx="3143272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20201113_095004.jpg"/>
          <p:cNvPicPr>
            <a:picLocks noChangeAspect="1"/>
          </p:cNvPicPr>
          <p:nvPr/>
        </p:nvPicPr>
        <p:blipFill>
          <a:blip r:embed="rId6" cstate="print"/>
          <a:srcRect b="26923"/>
          <a:stretch>
            <a:fillRect/>
          </a:stretch>
        </p:blipFill>
        <p:spPr>
          <a:xfrm rot="10183495">
            <a:off x="285720" y="3714752"/>
            <a:ext cx="2928926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P91129-1643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86208">
            <a:off x="4786314" y="2714620"/>
            <a:ext cx="3000378" cy="3643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P91119-1637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84302">
            <a:off x="1000100" y="2786058"/>
            <a:ext cx="2857502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User\Desktop\Художественная литература как средство воспитания детей раннего возраста Кожемякина 2020\BtF8NUynu5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357166"/>
            <a:ext cx="4714908" cy="30718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1Rx4VbtuD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714356"/>
            <a:ext cx="3571900" cy="4714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N7kMrD5opY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1500174"/>
            <a:ext cx="3781910" cy="4929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214414" y="785794"/>
            <a:ext cx="2714644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Monotype Corsiva" pitchFamily="66" charset="0"/>
              </a:rPr>
              <a:t>Какие сказки </a:t>
            </a:r>
          </a:p>
          <a:p>
            <a:pPr algn="ctr"/>
            <a:r>
              <a:rPr lang="ru-RU" sz="2200" b="1" dirty="0" smtClean="0">
                <a:latin typeface="Monotype Corsiva" pitchFamily="66" charset="0"/>
              </a:rPr>
              <a:t>читать детям</a:t>
            </a:r>
            <a:endParaRPr lang="ru-RU" sz="22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P91030-1653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3286124"/>
            <a:ext cx="428628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oSMsZaj6d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44552">
            <a:off x="934255" y="597223"/>
            <a:ext cx="2786081" cy="3514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xKLcgS13gx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11039">
            <a:off x="4834145" y="659970"/>
            <a:ext cx="2883235" cy="3370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1071546"/>
            <a:ext cx="65722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«Чтение, как источник духовного обогащения, не сводится к умению читать; этим умением оно только начинается. Чтение – это окошко, через которое дети видят и познаю мир и самих себя»</a:t>
            </a:r>
          </a:p>
          <a:p>
            <a:pPr algn="r"/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                                         В.А.Сухомлинский</a:t>
            </a:r>
            <a:endParaRPr lang="ru-RU" sz="36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0-11-14-13-16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2jIlXObx6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5950" y="1000125"/>
            <a:ext cx="5372100" cy="4857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071802" y="2643182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Monotype Corsiva" pitchFamily="66" charset="0"/>
              </a:rPr>
              <a:t>Спасибо </a:t>
            </a:r>
          </a:p>
          <a:p>
            <a:pPr algn="ctr"/>
            <a:r>
              <a:rPr lang="ru-RU" sz="400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Monotype Corsiva" pitchFamily="66" charset="0"/>
              </a:rPr>
              <a:t>за внимание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386</Words>
  <Application>Microsoft Office PowerPoint</Application>
  <PresentationFormat>Экран (4:3)</PresentationFormat>
  <Paragraphs>47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 Windows</cp:lastModifiedBy>
  <cp:revision>93</cp:revision>
  <dcterms:created xsi:type="dcterms:W3CDTF">2020-10-25T08:02:29Z</dcterms:created>
  <dcterms:modified xsi:type="dcterms:W3CDTF">2020-11-19T08:26:23Z</dcterms:modified>
</cp:coreProperties>
</file>